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7F29-EB7F-7945-9C40-368187C4E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99" y="1122363"/>
            <a:ext cx="914380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7C798-5DAD-1D45-8AD0-8D5F58680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99" y="3602038"/>
            <a:ext cx="9143802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49A12-9BBF-E544-9AF9-90D98125E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127C-3B03-4127-9054-0CC3B0FC6C02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7DD10-54F9-0347-BF92-E9A60502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BD7FC-A3DE-E248-96DF-C5833B70F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9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08F1C-11D0-624A-9A26-0D3E3AB1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874B0-87F0-9F41-8CA3-0D0970D11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FFF59-84FE-BA4D-BDF5-18C63B60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5361-8C22-4596-81AD-4EE60A031B28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D8C1-2707-4B40-8144-C42F858C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D0F63-4D8E-054D-893F-F29C1034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5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3D8AE-04B8-5742-8EED-5DE103D51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5468" y="365125"/>
            <a:ext cx="2628278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E6012-9B1D-F240-829B-5276F9BCF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55" y="365125"/>
            <a:ext cx="7811008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E3D1B-1803-E344-BBB4-3A3E568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379A-F184-43BC-9773-B5B8E52EEBD9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0FA8-13AC-044B-A076-4080645D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6C5D2-A44A-ED4E-BC7B-E07DDDC2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88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DCA2-EC99-4781-BC84-7F76EE1C0973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94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D1478-DC00-4ADE-95B2-AB82E82C4EF0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079AD1-57E8-41CD-BF0B-6BD951250D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23"/>
            <a:ext cx="12192397" cy="685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01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8E65-6EBF-4BDB-BA6B-D2EE3C5DC9E3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73225-C39E-42C3-9B2F-05A821FF3ED8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5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12C2-A18C-4188-B8EB-78CEB5090EC2}" type="datetime1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94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DF1F-46B8-483A-90FC-8E1A973F60A1}" type="datetime1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64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D96B-A12E-46D3-8810-C9C2C189445D}" type="datetime1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40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72D7-D2A0-4B04-A815-D27CEBCB2357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1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ED81-A4F6-7942-AED8-6D6C39615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E4C3-6D36-F844-86B8-7684C4B27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6070C-2C38-8C47-9BA7-59970A72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EC019-F5B6-4492-8BE2-89C377F03883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6F391-2422-C54C-A759-CEE02B40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F1790-F065-024B-9850-EFBBF38AA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95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CC48-C995-4F0D-9969-313F292E62FF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67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E1CD4-1180-44C5-B212-F2DB616BC0A7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40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1A0F-3008-45D6-8E65-9770FB16BFCF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4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738D-8A9B-C147-B7B0-97AAB324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04" y="1709738"/>
            <a:ext cx="10515491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5C64F-9B58-C843-984A-86AFC26DD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904" y="4589463"/>
            <a:ext cx="10515491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C8672-A224-0346-B38E-8393839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1C58-A223-4BA3-BD28-80E9C2717CEE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F4064-DBD2-954B-BFC3-3CC2EFF05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24CAF-860A-8A46-BF4E-E2DB694D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0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CA18F-C872-D945-828E-DFC8EA2F1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7B6E-0ABB-CF4D-89CD-3FA2D5EB3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55" y="1825625"/>
            <a:ext cx="5219246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DD58E-4BBD-0649-B4E0-511A5E5E7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3706" y="1825625"/>
            <a:ext cx="522004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4D188-6374-2F4F-A9A3-D38AEEF9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9C7F-3392-4838-8345-D1E185AE8818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B8E51-D353-B045-9589-F53F0D298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28CFE-A5F9-6F43-89FB-97531562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5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7354-F51D-594D-B867-7CB95888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42" y="365125"/>
            <a:ext cx="10515491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A39E4-25CB-7A4A-AB94-37912AD04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843" y="1681163"/>
            <a:ext cx="5158123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53D25-0E31-1840-9AF7-A4BB3C71B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843" y="2505075"/>
            <a:ext cx="5158123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89D9D-21FB-C141-AA97-7419A02B6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1808" y="1681163"/>
            <a:ext cx="5183525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6DF20-5078-254D-A7D6-1067BAD22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1808" y="2505075"/>
            <a:ext cx="5183525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6DA14-0B1B-9745-8F34-3767E15A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CF94-F278-4916-A02B-A3B1682B87D1}" type="datetime1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590AC-F8D2-2247-845A-84D93D32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32975-07F5-F746-86B4-83B4EB9B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6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3C2BF-DD46-B340-ADF8-64666BA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930C0-B40D-5747-88D2-32BADC87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E59E-C363-4CE9-BED1-8FE065B62754}" type="datetime1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B813D-D920-C343-8B45-B7EAB3E9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669AE-BAD8-0A48-BA25-1D587B69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3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6346C-0425-344C-990C-A8911860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2A57-D7B9-4FED-B6DA-085EB2EFA280}" type="datetime1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DD265F-A48E-CB45-ADB4-2137BD8B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FE5182-4E1F-3049-BAB6-02E336C9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11747-D5C6-C841-9163-D048C013B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43" y="457200"/>
            <a:ext cx="393249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195C2-56BC-8B42-B9C2-0248E9E8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525" y="987425"/>
            <a:ext cx="617180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8E1E5-21E1-5541-AE59-CE5F08C55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843" y="2057400"/>
            <a:ext cx="393249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C39A7-222E-EC42-8D80-9BBC4CC3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D7317-4FAE-4CC2-9325-DDCED30A3D3F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EEB93-EDCD-244E-91F3-AE54C892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0E9F2-1176-0E42-9002-90E29A5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9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C8D5-6D21-8E41-8105-E7D8CFD6E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43" y="457200"/>
            <a:ext cx="393249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9E434-7962-504C-8C00-13B0DF2350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525" y="987425"/>
            <a:ext cx="61718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E0681-E2A8-864D-A32C-44E2498B1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843" y="2057400"/>
            <a:ext cx="393249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F7F5B-6614-C245-A1B8-B46C79DE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02AB-22C9-46F6-9FA7-D58FE0CB5EA7}" type="datetime1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B73A0-78BC-434A-86F1-EABCF147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44961-BCA3-E340-8213-69C8CFBF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9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F030C-8388-BD4B-B631-0CB27486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55" y="365125"/>
            <a:ext cx="1051549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6BE74-025C-6346-A656-F1A8C919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55" y="1825625"/>
            <a:ext cx="105154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0D1E-AFA0-EF48-AA27-7025A6B13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54" y="6356350"/>
            <a:ext cx="2743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DE051-6CA2-4F09-80D3-F78BBDE4E7F9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4A731-A033-CA48-A5FA-CD91D4DA3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863" y="6356350"/>
            <a:ext cx="41142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D4BA-D2C8-FC43-93FA-23E04AEC6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367" y="6356350"/>
            <a:ext cx="2743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A3EE4-DA9B-5645-A847-21E560E2FB4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1A15D9-F38B-3C46-9B82-0860E9D3D6E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223"/>
            <a:ext cx="12192397" cy="685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0038B-239F-422F-91B8-C78ACE27B31E}" type="datetime1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DD5E2-E485-9044-9CF3-EFEBFC21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3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1ED214-F3D4-406A-8754-34086337F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SASARAN 2022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6E1719-EF12-4AFE-A982-D37CB91B1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A4A8BF-24C5-4395-838A-2738399B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DA3EE4-DA9B-5645-A847-21E560E2FB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28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333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8966D-F7E6-41C9-BB31-F8017674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5652"/>
            <a:ext cx="10515600" cy="4301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/>
              <a:t>KERANGKA STRATEGI 2022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DFB513-3996-4E20-9BAB-48ED2D0D1DB1}"/>
              </a:ext>
            </a:extLst>
          </p:cNvPr>
          <p:cNvSpPr/>
          <p:nvPr/>
        </p:nvSpPr>
        <p:spPr>
          <a:xfrm>
            <a:off x="2590800" y="5860078"/>
            <a:ext cx="9117504" cy="473923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5C36AF3-FCF9-4D2B-B010-FE21001F4551}"/>
              </a:ext>
            </a:extLst>
          </p:cNvPr>
          <p:cNvSpPr/>
          <p:nvPr/>
        </p:nvSpPr>
        <p:spPr>
          <a:xfrm>
            <a:off x="2557671" y="5152323"/>
            <a:ext cx="9150634" cy="637099"/>
          </a:xfrm>
          <a:prstGeom prst="round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6AA1C29-A073-4D55-AE4A-374F2818C393}"/>
              </a:ext>
            </a:extLst>
          </p:cNvPr>
          <p:cNvSpPr/>
          <p:nvPr/>
        </p:nvSpPr>
        <p:spPr>
          <a:xfrm>
            <a:off x="2590800" y="3112740"/>
            <a:ext cx="9117450" cy="1979692"/>
          </a:xfrm>
          <a:prstGeom prst="round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964F2C2-0B58-4D80-8F71-736BB2668CCE}"/>
              </a:ext>
            </a:extLst>
          </p:cNvPr>
          <p:cNvSpPr/>
          <p:nvPr/>
        </p:nvSpPr>
        <p:spPr>
          <a:xfrm>
            <a:off x="2607365" y="2259732"/>
            <a:ext cx="9100882" cy="843110"/>
          </a:xfrm>
          <a:prstGeom prst="roundRect">
            <a:avLst/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F1E99C-C9AE-482E-8F1D-35DD960570A3}"/>
              </a:ext>
            </a:extLst>
          </p:cNvPr>
          <p:cNvSpPr/>
          <p:nvPr/>
        </p:nvSpPr>
        <p:spPr>
          <a:xfrm>
            <a:off x="2590800" y="1126358"/>
            <a:ext cx="9100879" cy="112865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AD5E9A-6B93-48BA-BD1B-8D11348C100C}"/>
              </a:ext>
            </a:extLst>
          </p:cNvPr>
          <p:cNvCxnSpPr>
            <a:cxnSpLocks/>
            <a:stCxn id="12" idx="0"/>
            <a:endCxn id="24" idx="2"/>
          </p:cNvCxnSpPr>
          <p:nvPr/>
        </p:nvCxnSpPr>
        <p:spPr>
          <a:xfrm flipH="1" flipV="1">
            <a:off x="1434327" y="1917462"/>
            <a:ext cx="3" cy="3916509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ysDash"/>
            <a:miter lim="800000"/>
            <a:tailEnd type="triangle"/>
          </a:ln>
          <a:effectLst/>
        </p:spPr>
      </p:cxn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1ED84925-B6AE-4188-9DA0-F296489AF5C7}"/>
              </a:ext>
            </a:extLst>
          </p:cNvPr>
          <p:cNvSpPr/>
          <p:nvPr/>
        </p:nvSpPr>
        <p:spPr>
          <a:xfrm>
            <a:off x="676830" y="5833971"/>
            <a:ext cx="1769343" cy="508686"/>
          </a:xfrm>
          <a:prstGeom prst="homePlat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PONDASI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79440DDA-3AF1-46E8-9E36-51181D9BEE42}"/>
              </a:ext>
            </a:extLst>
          </p:cNvPr>
          <p:cNvSpPr/>
          <p:nvPr/>
        </p:nvSpPr>
        <p:spPr>
          <a:xfrm>
            <a:off x="676830" y="2437851"/>
            <a:ext cx="1769343" cy="508686"/>
          </a:xfrm>
          <a:prstGeom prst="homePlate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SASARAN-SASARAN UTAMA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84EA459D-76A1-4C0D-B8C8-1948DD7F9B05}"/>
              </a:ext>
            </a:extLst>
          </p:cNvPr>
          <p:cNvSpPr/>
          <p:nvPr/>
        </p:nvSpPr>
        <p:spPr>
          <a:xfrm>
            <a:off x="676827" y="5267566"/>
            <a:ext cx="1769343" cy="420402"/>
          </a:xfrm>
          <a:prstGeom prst="homePlate">
            <a:avLst/>
          </a:prstGeom>
          <a:solidFill>
            <a:srgbClr val="FFC000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PEMBERDAYA PERTUMBUHAN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7E7815E-DE69-4793-B583-B75EF63AF44A}"/>
              </a:ext>
            </a:extLst>
          </p:cNvPr>
          <p:cNvGrpSpPr/>
          <p:nvPr/>
        </p:nvGrpSpPr>
        <p:grpSpPr>
          <a:xfrm>
            <a:off x="2623822" y="5135013"/>
            <a:ext cx="9084428" cy="680535"/>
            <a:chOff x="2912536" y="5415739"/>
            <a:chExt cx="7670167" cy="748637"/>
          </a:xfrm>
          <a:solidFill>
            <a:srgbClr val="FFC000">
              <a:lumMod val="60000"/>
              <a:lumOff val="40000"/>
            </a:srgbClr>
          </a:solidFill>
        </p:grpSpPr>
        <p:sp>
          <p:nvSpPr>
            <p:cNvPr id="16" name="Rectangle: Top Corners Snipped 15">
              <a:extLst>
                <a:ext uri="{FF2B5EF4-FFF2-40B4-BE49-F238E27FC236}">
                  <a16:creationId xmlns:a16="http://schemas.microsoft.com/office/drawing/2014/main" id="{FFC7B410-B337-436D-8530-04E30A89FF07}"/>
                </a:ext>
              </a:extLst>
            </p:cNvPr>
            <p:cNvSpPr/>
            <p:nvPr/>
          </p:nvSpPr>
          <p:spPr>
            <a:xfrm>
              <a:off x="2912536" y="5418016"/>
              <a:ext cx="2475945" cy="738354"/>
            </a:xfrm>
            <a:prstGeom prst="snip2Same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INTEGRASI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Proses &amp;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Sistem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Kerja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yang </a:t>
              </a:r>
              <a:r>
                <a:rPr kumimoji="0" lang="en-GB" sz="1125" b="1" i="0" u="sng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Integratif</a:t>
              </a:r>
              <a:r>
                <a:rPr kumimoji="0" lang="en-GB" sz="1125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ditopang</a:t>
              </a:r>
              <a:r>
                <a:rPr kumimoji="0" lang="en-GB" sz="1125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25" b="0" i="0" u="sng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organisasi</a:t>
              </a:r>
              <a:r>
                <a:rPr kumimoji="0" lang="en-GB" sz="1125" b="0" i="0" u="sng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LEAN</a:t>
              </a:r>
              <a:endPara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: Top Corners Snipped 16">
              <a:extLst>
                <a:ext uri="{FF2B5EF4-FFF2-40B4-BE49-F238E27FC236}">
                  <a16:creationId xmlns:a16="http://schemas.microsoft.com/office/drawing/2014/main" id="{92C1AAB1-1134-4662-89E5-D65857E67730}"/>
                </a:ext>
              </a:extLst>
            </p:cNvPr>
            <p:cNvSpPr/>
            <p:nvPr/>
          </p:nvSpPr>
          <p:spPr>
            <a:xfrm>
              <a:off x="5427911" y="5415739"/>
              <a:ext cx="2546879" cy="738354"/>
            </a:xfrm>
            <a:prstGeom prst="snip2Same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INOVASI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Strategi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&amp;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Operasi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Bisnis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yang </a:t>
              </a:r>
              <a:r>
                <a:rPr kumimoji="0" lang="en-GB" sz="1125" b="1" i="0" u="sng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Inovatif</a:t>
              </a:r>
              <a:endParaRPr kumimoji="0" lang="en-US" sz="1125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: Top Corners Snipped 17">
              <a:extLst>
                <a:ext uri="{FF2B5EF4-FFF2-40B4-BE49-F238E27FC236}">
                  <a16:creationId xmlns:a16="http://schemas.microsoft.com/office/drawing/2014/main" id="{2A111FB2-1074-4E58-B742-432410B3A16F}"/>
                </a:ext>
              </a:extLst>
            </p:cNvPr>
            <p:cNvSpPr/>
            <p:nvPr/>
          </p:nvSpPr>
          <p:spPr>
            <a:xfrm>
              <a:off x="8035824" y="5426022"/>
              <a:ext cx="2546879" cy="738354"/>
            </a:xfrm>
            <a:prstGeom prst="snip2Same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KOLABORASI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Pola &amp;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Budaya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GB" sz="1125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Kerja</a:t>
              </a:r>
              <a:r>
                <a:rPr kumimoji="0" lang="en-GB" sz="1125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yang </a:t>
              </a:r>
              <a:r>
                <a:rPr kumimoji="0" lang="en-GB" sz="1125" b="1" i="0" u="sng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Kolaboratif</a:t>
              </a:r>
              <a:endParaRPr kumimoji="0" lang="en-US" sz="1125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rapezoid 18">
            <a:extLst>
              <a:ext uri="{FF2B5EF4-FFF2-40B4-BE49-F238E27FC236}">
                <a16:creationId xmlns:a16="http://schemas.microsoft.com/office/drawing/2014/main" id="{F713353E-0349-4362-8C0B-CD84ED5D31A1}"/>
              </a:ext>
            </a:extLst>
          </p:cNvPr>
          <p:cNvSpPr/>
          <p:nvPr/>
        </p:nvSpPr>
        <p:spPr>
          <a:xfrm>
            <a:off x="2817495" y="2323872"/>
            <a:ext cx="1497325" cy="671188"/>
          </a:xfrm>
          <a:prstGeom prst="trapezoi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PENDAPATAN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3,12</a:t>
            </a:r>
            <a:r>
              <a:rPr kumimoji="0" lang="en-GB" sz="2025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F8788FBE-0B52-44E8-8CAA-1BA8AD13C9F8}"/>
              </a:ext>
            </a:extLst>
          </p:cNvPr>
          <p:cNvSpPr/>
          <p:nvPr/>
        </p:nvSpPr>
        <p:spPr>
          <a:xfrm>
            <a:off x="6208362" y="2334316"/>
            <a:ext cx="1497325" cy="671188"/>
          </a:xfrm>
          <a:prstGeom prst="trapezoi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LABA USAHA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564,1</a:t>
            </a:r>
            <a:r>
              <a:rPr kumimoji="0" lang="en-GB" sz="2025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5935F8FA-CBFC-4CF6-83B7-16292E8FB87E}"/>
              </a:ext>
            </a:extLst>
          </p:cNvPr>
          <p:cNvSpPr/>
          <p:nvPr/>
        </p:nvSpPr>
        <p:spPr>
          <a:xfrm>
            <a:off x="7935963" y="2334316"/>
            <a:ext cx="1497325" cy="671188"/>
          </a:xfrm>
          <a:prstGeom prst="trapezoi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EBITDA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684,3</a:t>
            </a:r>
            <a:r>
              <a: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B2571449-1779-48EE-8614-9FBD8380DA62}"/>
              </a:ext>
            </a:extLst>
          </p:cNvPr>
          <p:cNvSpPr/>
          <p:nvPr/>
        </p:nvSpPr>
        <p:spPr>
          <a:xfrm>
            <a:off x="676827" y="3593617"/>
            <a:ext cx="1769343" cy="508686"/>
          </a:xfrm>
          <a:prstGeom prst="homePlate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PENGUNGKIT PERTUMBUHAN UTAMA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E26BCD8-6615-40B6-A651-9167C6654D63}"/>
              </a:ext>
            </a:extLst>
          </p:cNvPr>
          <p:cNvSpPr/>
          <p:nvPr/>
        </p:nvSpPr>
        <p:spPr>
          <a:xfrm>
            <a:off x="4895853" y="3494221"/>
            <a:ext cx="1671549" cy="50776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25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F382C8A0-59C6-4F86-9604-ECD95E342AF6}"/>
              </a:ext>
            </a:extLst>
          </p:cNvPr>
          <p:cNvSpPr/>
          <p:nvPr/>
        </p:nvSpPr>
        <p:spPr>
          <a:xfrm>
            <a:off x="676827" y="1408776"/>
            <a:ext cx="1769343" cy="508686"/>
          </a:xfrm>
          <a:prstGeom prst="homePlate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PRIORITAS BUMN</a:t>
            </a: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3756CE20-6C41-4764-8E86-592AD5DCBDF1}"/>
              </a:ext>
            </a:extLst>
          </p:cNvPr>
          <p:cNvSpPr/>
          <p:nvPr/>
        </p:nvSpPr>
        <p:spPr>
          <a:xfrm>
            <a:off x="5360585" y="1227063"/>
            <a:ext cx="1557324" cy="429565"/>
          </a:xfrm>
          <a:prstGeom prst="round2SameRect">
            <a:avLst/>
          </a:prstGeom>
          <a:solidFill>
            <a:srgbClr val="FFC000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5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Nilai Ekonomi dan Sosial bagi Indonesia</a:t>
            </a:r>
            <a:endParaRPr kumimoji="0" lang="en-US" sz="112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: Top Corners Rounded 25">
            <a:extLst>
              <a:ext uri="{FF2B5EF4-FFF2-40B4-BE49-F238E27FC236}">
                <a16:creationId xmlns:a16="http://schemas.microsoft.com/office/drawing/2014/main" id="{884C8C0F-E7FE-43CA-BA66-6099C0BDF856}"/>
              </a:ext>
            </a:extLst>
          </p:cNvPr>
          <p:cNvSpPr/>
          <p:nvPr/>
        </p:nvSpPr>
        <p:spPr>
          <a:xfrm>
            <a:off x="7023299" y="1212169"/>
            <a:ext cx="1557324" cy="429565"/>
          </a:xfrm>
          <a:prstGeom prst="round2SameRect">
            <a:avLst/>
          </a:prstGeom>
          <a:solidFill>
            <a:srgbClr val="70AD47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5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Inovasi Model Bisnis</a:t>
            </a:r>
            <a:endParaRPr kumimoji="0" lang="en-US" sz="112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210C7670-E5BA-49BC-B4FD-217DD3FD06D4}"/>
              </a:ext>
            </a:extLst>
          </p:cNvPr>
          <p:cNvSpPr/>
          <p:nvPr/>
        </p:nvSpPr>
        <p:spPr>
          <a:xfrm>
            <a:off x="4598147" y="1730222"/>
            <a:ext cx="1557324" cy="429565"/>
          </a:xfrm>
          <a:prstGeom prst="round2SameRect">
            <a:avLst/>
          </a:prstGeom>
          <a:solidFill>
            <a:srgbClr val="ED7D31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5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Kepemimpinan Teknologi</a:t>
            </a:r>
            <a:endParaRPr kumimoji="0" lang="en-US" sz="112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: Top Corners Rounded 27">
            <a:extLst>
              <a:ext uri="{FF2B5EF4-FFF2-40B4-BE49-F238E27FC236}">
                <a16:creationId xmlns:a16="http://schemas.microsoft.com/office/drawing/2014/main" id="{B072743C-1E06-4F71-AEDD-0BB27952492B}"/>
              </a:ext>
            </a:extLst>
          </p:cNvPr>
          <p:cNvSpPr/>
          <p:nvPr/>
        </p:nvSpPr>
        <p:spPr>
          <a:xfrm>
            <a:off x="6224297" y="1737934"/>
            <a:ext cx="1557324" cy="429565"/>
          </a:xfrm>
          <a:prstGeom prst="round2Same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5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Peningkatan Investasi</a:t>
            </a:r>
            <a:endParaRPr kumimoji="0" lang="en-US" sz="112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20EB220-52AA-4094-83A0-1A6CF043D455}"/>
              </a:ext>
            </a:extLst>
          </p:cNvPr>
          <p:cNvSpPr/>
          <p:nvPr/>
        </p:nvSpPr>
        <p:spPr>
          <a:xfrm>
            <a:off x="7820036" y="1719551"/>
            <a:ext cx="1557324" cy="429565"/>
          </a:xfrm>
          <a:prstGeom prst="round2SameRect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25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Pengembangan Talenta</a:t>
            </a:r>
            <a:endParaRPr kumimoji="0" lang="en-US" sz="1125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E9AE76C1-A883-4A5E-B3F6-BBB4AFF0CFF5}"/>
              </a:ext>
            </a:extLst>
          </p:cNvPr>
          <p:cNvSpPr/>
          <p:nvPr/>
        </p:nvSpPr>
        <p:spPr>
          <a:xfrm>
            <a:off x="9674523" y="2334316"/>
            <a:ext cx="1497325" cy="671188"/>
          </a:xfrm>
          <a:prstGeom prst="trapezoi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233,6</a:t>
            </a:r>
            <a:r>
              <a:rPr kumimoji="0" lang="en-GB" sz="2025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  </a:t>
            </a: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Freeform 68">
            <a:extLst>
              <a:ext uri="{FF2B5EF4-FFF2-40B4-BE49-F238E27FC236}">
                <a16:creationId xmlns:a16="http://schemas.microsoft.com/office/drawing/2014/main" id="{AC562A50-EF27-40AA-9866-245A12B5AEEB}"/>
              </a:ext>
            </a:extLst>
          </p:cNvPr>
          <p:cNvSpPr>
            <a:spLocks/>
          </p:cNvSpPr>
          <p:nvPr/>
        </p:nvSpPr>
        <p:spPr bwMode="auto">
          <a:xfrm>
            <a:off x="6395585" y="3184681"/>
            <a:ext cx="2554108" cy="1839588"/>
          </a:xfrm>
          <a:custGeom>
            <a:avLst/>
            <a:gdLst>
              <a:gd name="T0" fmla="*/ 328 w 351"/>
              <a:gd name="T1" fmla="*/ 708 h 708"/>
              <a:gd name="T2" fmla="*/ 23 w 351"/>
              <a:gd name="T3" fmla="*/ 708 h 708"/>
              <a:gd name="T4" fmla="*/ 1 w 351"/>
              <a:gd name="T5" fmla="*/ 685 h 708"/>
              <a:gd name="T6" fmla="*/ 31 w 351"/>
              <a:gd name="T7" fmla="*/ 21 h 708"/>
              <a:gd name="T8" fmla="*/ 53 w 351"/>
              <a:gd name="T9" fmla="*/ 0 h 708"/>
              <a:gd name="T10" fmla="*/ 298 w 351"/>
              <a:gd name="T11" fmla="*/ 0 h 708"/>
              <a:gd name="T12" fmla="*/ 320 w 351"/>
              <a:gd name="T13" fmla="*/ 21 h 708"/>
              <a:gd name="T14" fmla="*/ 350 w 351"/>
              <a:gd name="T15" fmla="*/ 685 h 708"/>
              <a:gd name="T16" fmla="*/ 328 w 351"/>
              <a:gd name="T17" fmla="*/ 708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1" h="708">
                <a:moveTo>
                  <a:pt x="328" y="708"/>
                </a:moveTo>
                <a:cubicBezTo>
                  <a:pt x="23" y="708"/>
                  <a:pt x="23" y="708"/>
                  <a:pt x="23" y="708"/>
                </a:cubicBezTo>
                <a:cubicBezTo>
                  <a:pt x="10" y="708"/>
                  <a:pt x="0" y="698"/>
                  <a:pt x="1" y="685"/>
                </a:cubicBezTo>
                <a:cubicBezTo>
                  <a:pt x="31" y="21"/>
                  <a:pt x="31" y="21"/>
                  <a:pt x="31" y="21"/>
                </a:cubicBezTo>
                <a:cubicBezTo>
                  <a:pt x="32" y="9"/>
                  <a:pt x="42" y="0"/>
                  <a:pt x="53" y="0"/>
                </a:cubicBezTo>
                <a:cubicBezTo>
                  <a:pt x="298" y="0"/>
                  <a:pt x="298" y="0"/>
                  <a:pt x="298" y="0"/>
                </a:cubicBezTo>
                <a:cubicBezTo>
                  <a:pt x="310" y="0"/>
                  <a:pt x="319" y="9"/>
                  <a:pt x="320" y="21"/>
                </a:cubicBezTo>
                <a:cubicBezTo>
                  <a:pt x="350" y="685"/>
                  <a:pt x="350" y="685"/>
                  <a:pt x="350" y="685"/>
                </a:cubicBezTo>
                <a:cubicBezTo>
                  <a:pt x="351" y="698"/>
                  <a:pt x="341" y="708"/>
                  <a:pt x="328" y="708"/>
                </a:cubicBezTo>
                <a:close/>
              </a:path>
            </a:pathLst>
          </a:custGeom>
          <a:solidFill>
            <a:srgbClr val="ED7D31">
              <a:lumMod val="75000"/>
            </a:srgbClr>
          </a:solidFill>
          <a:ln>
            <a:solidFill>
              <a:sysClr val="window" lastClr="FFFFFF">
                <a:lumMod val="75000"/>
              </a:sysClr>
            </a:solidFill>
          </a:ln>
          <a:extLst/>
        </p:spPr>
        <p:txBody>
          <a:bodyPr vert="vert270" wrap="square" lIns="365736" tIns="45717" rIns="91434" bIns="4571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C369F7A-0DE2-4B35-8977-AC59A3ED13C5}"/>
              </a:ext>
            </a:extLst>
          </p:cNvPr>
          <p:cNvSpPr/>
          <p:nvPr/>
        </p:nvSpPr>
        <p:spPr>
          <a:xfrm>
            <a:off x="6598382" y="3099516"/>
            <a:ext cx="2154149" cy="66651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Keunggulan</a:t>
            </a: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Komersial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</a:t>
            </a: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Operasional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FCE34CB-8B53-4D72-A92B-1F44A05D4550}"/>
              </a:ext>
            </a:extLst>
          </p:cNvPr>
          <p:cNvSpPr/>
          <p:nvPr/>
        </p:nvSpPr>
        <p:spPr>
          <a:xfrm>
            <a:off x="6527977" y="3727539"/>
            <a:ext cx="2255132" cy="8173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Menjaga rasio beban dan peningkatan laba serta melakukan mitigasi risiko </a:t>
            </a:r>
            <a:r>
              <a:rPr kumimoji="0" lang="fi-FI" sz="12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pada seluruh kegiatan operasional</a:t>
            </a:r>
          </a:p>
        </p:txBody>
      </p:sp>
      <p:sp>
        <p:nvSpPr>
          <p:cNvPr id="34" name="Freeform 68">
            <a:extLst>
              <a:ext uri="{FF2B5EF4-FFF2-40B4-BE49-F238E27FC236}">
                <a16:creationId xmlns:a16="http://schemas.microsoft.com/office/drawing/2014/main" id="{93AA838B-9827-458E-8801-8A245BC58C35}"/>
              </a:ext>
            </a:extLst>
          </p:cNvPr>
          <p:cNvSpPr>
            <a:spLocks/>
          </p:cNvSpPr>
          <p:nvPr/>
        </p:nvSpPr>
        <p:spPr bwMode="auto">
          <a:xfrm>
            <a:off x="9128246" y="3178821"/>
            <a:ext cx="2554108" cy="1839589"/>
          </a:xfrm>
          <a:custGeom>
            <a:avLst/>
            <a:gdLst>
              <a:gd name="T0" fmla="*/ 328 w 351"/>
              <a:gd name="T1" fmla="*/ 708 h 708"/>
              <a:gd name="T2" fmla="*/ 23 w 351"/>
              <a:gd name="T3" fmla="*/ 708 h 708"/>
              <a:gd name="T4" fmla="*/ 1 w 351"/>
              <a:gd name="T5" fmla="*/ 685 h 708"/>
              <a:gd name="T6" fmla="*/ 31 w 351"/>
              <a:gd name="T7" fmla="*/ 21 h 708"/>
              <a:gd name="T8" fmla="*/ 53 w 351"/>
              <a:gd name="T9" fmla="*/ 0 h 708"/>
              <a:gd name="T10" fmla="*/ 298 w 351"/>
              <a:gd name="T11" fmla="*/ 0 h 708"/>
              <a:gd name="T12" fmla="*/ 320 w 351"/>
              <a:gd name="T13" fmla="*/ 21 h 708"/>
              <a:gd name="T14" fmla="*/ 350 w 351"/>
              <a:gd name="T15" fmla="*/ 685 h 708"/>
              <a:gd name="T16" fmla="*/ 328 w 351"/>
              <a:gd name="T17" fmla="*/ 708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1" h="708">
                <a:moveTo>
                  <a:pt x="328" y="708"/>
                </a:moveTo>
                <a:cubicBezTo>
                  <a:pt x="23" y="708"/>
                  <a:pt x="23" y="708"/>
                  <a:pt x="23" y="708"/>
                </a:cubicBezTo>
                <a:cubicBezTo>
                  <a:pt x="10" y="708"/>
                  <a:pt x="0" y="698"/>
                  <a:pt x="1" y="685"/>
                </a:cubicBezTo>
                <a:cubicBezTo>
                  <a:pt x="31" y="21"/>
                  <a:pt x="31" y="21"/>
                  <a:pt x="31" y="21"/>
                </a:cubicBezTo>
                <a:cubicBezTo>
                  <a:pt x="32" y="9"/>
                  <a:pt x="42" y="0"/>
                  <a:pt x="53" y="0"/>
                </a:cubicBezTo>
                <a:cubicBezTo>
                  <a:pt x="298" y="0"/>
                  <a:pt x="298" y="0"/>
                  <a:pt x="298" y="0"/>
                </a:cubicBezTo>
                <a:cubicBezTo>
                  <a:pt x="310" y="0"/>
                  <a:pt x="319" y="9"/>
                  <a:pt x="320" y="21"/>
                </a:cubicBezTo>
                <a:cubicBezTo>
                  <a:pt x="350" y="685"/>
                  <a:pt x="350" y="685"/>
                  <a:pt x="350" y="685"/>
                </a:cubicBezTo>
                <a:cubicBezTo>
                  <a:pt x="351" y="698"/>
                  <a:pt x="341" y="708"/>
                  <a:pt x="328" y="708"/>
                </a:cubicBezTo>
                <a:close/>
              </a:path>
            </a:pathLst>
          </a:custGeom>
          <a:solidFill>
            <a:srgbClr val="ED7D31">
              <a:lumMod val="75000"/>
            </a:srgbClr>
          </a:solidFill>
          <a:ln>
            <a:solidFill>
              <a:sysClr val="window" lastClr="FFFFFF">
                <a:lumMod val="75000"/>
              </a:sysClr>
            </a:solidFill>
          </a:ln>
          <a:extLst/>
        </p:spPr>
        <p:txBody>
          <a:bodyPr vert="vert270" wrap="square" lIns="365736" tIns="45717" rIns="91434" bIns="4571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5C9FF1-A33C-47EB-A238-446AFBF51A31}"/>
              </a:ext>
            </a:extLst>
          </p:cNvPr>
          <p:cNvSpPr/>
          <p:nvPr/>
        </p:nvSpPr>
        <p:spPr>
          <a:xfrm>
            <a:off x="9312591" y="3020780"/>
            <a:ext cx="2154149" cy="66651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Transformasi Digital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A20397F-7F2C-4143-91B7-D12939CE3222}"/>
              </a:ext>
            </a:extLst>
          </p:cNvPr>
          <p:cNvSpPr/>
          <p:nvPr/>
        </p:nvSpPr>
        <p:spPr>
          <a:xfrm>
            <a:off x="9283298" y="3645590"/>
            <a:ext cx="2267647" cy="122704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Meningkatkan Kapabilitas dan Kapasitas Digital dalam mendukung  transformasi bisnis dan memperbaiki </a:t>
            </a:r>
            <a:r>
              <a:rPr kumimoji="0" lang="en-US" sz="1200" b="1" i="1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digital customer experience</a:t>
            </a:r>
            <a:r>
              <a:rPr kumimoji="0" lang="en-US" sz="12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GB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 68">
            <a:extLst>
              <a:ext uri="{FF2B5EF4-FFF2-40B4-BE49-F238E27FC236}">
                <a16:creationId xmlns:a16="http://schemas.microsoft.com/office/drawing/2014/main" id="{40D7D761-EE80-44EC-8C88-B8AFD3EDA4B8}"/>
              </a:ext>
            </a:extLst>
          </p:cNvPr>
          <p:cNvSpPr>
            <a:spLocks/>
          </p:cNvSpPr>
          <p:nvPr/>
        </p:nvSpPr>
        <p:spPr bwMode="auto">
          <a:xfrm>
            <a:off x="2590800" y="3200228"/>
            <a:ext cx="3743996" cy="1839589"/>
          </a:xfrm>
          <a:custGeom>
            <a:avLst/>
            <a:gdLst>
              <a:gd name="T0" fmla="*/ 328 w 351"/>
              <a:gd name="T1" fmla="*/ 708 h 708"/>
              <a:gd name="T2" fmla="*/ 23 w 351"/>
              <a:gd name="T3" fmla="*/ 708 h 708"/>
              <a:gd name="T4" fmla="*/ 1 w 351"/>
              <a:gd name="T5" fmla="*/ 685 h 708"/>
              <a:gd name="T6" fmla="*/ 31 w 351"/>
              <a:gd name="T7" fmla="*/ 21 h 708"/>
              <a:gd name="T8" fmla="*/ 53 w 351"/>
              <a:gd name="T9" fmla="*/ 0 h 708"/>
              <a:gd name="T10" fmla="*/ 298 w 351"/>
              <a:gd name="T11" fmla="*/ 0 h 708"/>
              <a:gd name="T12" fmla="*/ 320 w 351"/>
              <a:gd name="T13" fmla="*/ 21 h 708"/>
              <a:gd name="T14" fmla="*/ 350 w 351"/>
              <a:gd name="T15" fmla="*/ 685 h 708"/>
              <a:gd name="T16" fmla="*/ 328 w 351"/>
              <a:gd name="T17" fmla="*/ 708 h 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1" h="708">
                <a:moveTo>
                  <a:pt x="328" y="708"/>
                </a:moveTo>
                <a:cubicBezTo>
                  <a:pt x="23" y="708"/>
                  <a:pt x="23" y="708"/>
                  <a:pt x="23" y="708"/>
                </a:cubicBezTo>
                <a:cubicBezTo>
                  <a:pt x="10" y="708"/>
                  <a:pt x="0" y="698"/>
                  <a:pt x="1" y="685"/>
                </a:cubicBezTo>
                <a:cubicBezTo>
                  <a:pt x="31" y="21"/>
                  <a:pt x="31" y="21"/>
                  <a:pt x="31" y="21"/>
                </a:cubicBezTo>
                <a:cubicBezTo>
                  <a:pt x="32" y="9"/>
                  <a:pt x="42" y="0"/>
                  <a:pt x="53" y="0"/>
                </a:cubicBezTo>
                <a:cubicBezTo>
                  <a:pt x="298" y="0"/>
                  <a:pt x="298" y="0"/>
                  <a:pt x="298" y="0"/>
                </a:cubicBezTo>
                <a:cubicBezTo>
                  <a:pt x="310" y="0"/>
                  <a:pt x="319" y="9"/>
                  <a:pt x="320" y="21"/>
                </a:cubicBezTo>
                <a:cubicBezTo>
                  <a:pt x="350" y="685"/>
                  <a:pt x="350" y="685"/>
                  <a:pt x="350" y="685"/>
                </a:cubicBezTo>
                <a:cubicBezTo>
                  <a:pt x="351" y="698"/>
                  <a:pt x="341" y="708"/>
                  <a:pt x="328" y="708"/>
                </a:cubicBezTo>
                <a:close/>
              </a:path>
            </a:pathLst>
          </a:custGeom>
          <a:solidFill>
            <a:srgbClr val="ED7D31">
              <a:lumMod val="75000"/>
            </a:srgbClr>
          </a:solidFill>
          <a:ln>
            <a:solidFill>
              <a:sysClr val="window" lastClr="FFFFFF">
                <a:lumMod val="75000"/>
              </a:sysClr>
            </a:solidFill>
          </a:ln>
          <a:extLst/>
        </p:spPr>
        <p:txBody>
          <a:bodyPr vert="vert270" wrap="square" lIns="365736" tIns="45717" rIns="91434" bIns="4571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832B8C2-14DB-4E31-8FEE-E8079D0063E6}"/>
              </a:ext>
            </a:extLst>
          </p:cNvPr>
          <p:cNvSpPr/>
          <p:nvPr/>
        </p:nvSpPr>
        <p:spPr>
          <a:xfrm>
            <a:off x="2954121" y="3169217"/>
            <a:ext cx="2870643" cy="52023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Pengembangan</a:t>
            </a: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Bisnis</a:t>
            </a: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Pasar &amp; </a:t>
            </a:r>
            <a:r>
              <a:rPr kumimoji="0" lang="en-GB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Produk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5F14B0-F326-4DAA-981A-533591E5D26D}"/>
              </a:ext>
            </a:extLst>
          </p:cNvPr>
          <p:cNvSpPr/>
          <p:nvPr/>
        </p:nvSpPr>
        <p:spPr>
          <a:xfrm>
            <a:off x="2938340" y="3696907"/>
            <a:ext cx="3375517" cy="127037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228589" marR="0" lvl="0" indent="-2285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Fokus pada bisnis yang ada saat ini untuk meningkatkan </a:t>
            </a:r>
            <a:r>
              <a:rPr kumimoji="0" lang="en-US" sz="1100" b="1" i="1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 of wallet </a:t>
            </a:r>
          </a:p>
          <a:p>
            <a:pPr marL="228589" marR="0" lvl="0" indent="-2285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Fokus pengkayaan produk/jasa yang dapat dikomersialisasikan dalam jangka pendek</a:t>
            </a:r>
          </a:p>
          <a:p>
            <a:pPr marL="228589" marR="0" lvl="0" indent="-2285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Pengembangan produk/jasa pada sektor sekunder dan tersier dalam bidang </a:t>
            </a:r>
            <a:r>
              <a:rPr kumimoji="0" lang="en-US" sz="1100" b="1" i="1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life science</a:t>
            </a:r>
            <a:r>
              <a:rPr kumimoji="0" lang="en-US" sz="1100" b="1" i="0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bisnis digital dan </a:t>
            </a:r>
            <a:r>
              <a:rPr kumimoji="0" lang="en-US" sz="1100" b="1" i="1" u="none" strike="noStrike" kern="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integrated waste management</a:t>
            </a: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BF2A60C1-0E88-4F21-BE6C-A5C3C466A591}"/>
              </a:ext>
            </a:extLst>
          </p:cNvPr>
          <p:cNvSpPr/>
          <p:nvPr/>
        </p:nvSpPr>
        <p:spPr>
          <a:xfrm>
            <a:off x="4545096" y="2333256"/>
            <a:ext cx="1497325" cy="671188"/>
          </a:xfrm>
          <a:prstGeom prst="trapezoi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5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BOPO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86,1%</a:t>
            </a:r>
            <a:endParaRPr kumimoji="0" lang="en-US" sz="27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: Top Corners Rounded 40">
            <a:extLst>
              <a:ext uri="{FF2B5EF4-FFF2-40B4-BE49-F238E27FC236}">
                <a16:creationId xmlns:a16="http://schemas.microsoft.com/office/drawing/2014/main" id="{10773345-068D-4455-9DE7-B78118F85FB4}"/>
              </a:ext>
            </a:extLst>
          </p:cNvPr>
          <p:cNvSpPr/>
          <p:nvPr/>
        </p:nvSpPr>
        <p:spPr>
          <a:xfrm>
            <a:off x="9702977" y="5921040"/>
            <a:ext cx="1976667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KESELARASAN HOLDING BUMN JASA SURVEI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: Top Corners Rounded 41">
            <a:extLst>
              <a:ext uri="{FF2B5EF4-FFF2-40B4-BE49-F238E27FC236}">
                <a16:creationId xmlns:a16="http://schemas.microsoft.com/office/drawing/2014/main" id="{6BA532AD-3B45-42FF-9FFB-3186124C18F1}"/>
              </a:ext>
            </a:extLst>
          </p:cNvPr>
          <p:cNvSpPr/>
          <p:nvPr/>
        </p:nvSpPr>
        <p:spPr>
          <a:xfrm>
            <a:off x="2623387" y="5921040"/>
            <a:ext cx="1796970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TALENTA UNGGUL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: Top Corners Rounded 42">
            <a:extLst>
              <a:ext uri="{FF2B5EF4-FFF2-40B4-BE49-F238E27FC236}">
                <a16:creationId xmlns:a16="http://schemas.microsoft.com/office/drawing/2014/main" id="{C2802918-C431-48C3-A953-5E34C2B79632}"/>
              </a:ext>
            </a:extLst>
          </p:cNvPr>
          <p:cNvSpPr/>
          <p:nvPr/>
        </p:nvSpPr>
        <p:spPr>
          <a:xfrm>
            <a:off x="4462129" y="5921040"/>
            <a:ext cx="1796970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 NILAI AKHLAK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: Top Corners Rounded 43">
            <a:extLst>
              <a:ext uri="{FF2B5EF4-FFF2-40B4-BE49-F238E27FC236}">
                <a16:creationId xmlns:a16="http://schemas.microsoft.com/office/drawing/2014/main" id="{3816F7A9-41B8-40DF-809C-BB8C9D34D57C}"/>
              </a:ext>
            </a:extLst>
          </p:cNvPr>
          <p:cNvSpPr/>
          <p:nvPr/>
        </p:nvSpPr>
        <p:spPr>
          <a:xfrm>
            <a:off x="6289328" y="5921040"/>
            <a:ext cx="571259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GRC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: Top Corners Rounded 44">
            <a:extLst>
              <a:ext uri="{FF2B5EF4-FFF2-40B4-BE49-F238E27FC236}">
                <a16:creationId xmlns:a16="http://schemas.microsoft.com/office/drawing/2014/main" id="{00A91922-5911-4B41-A0B0-79EDE37CAA0B}"/>
              </a:ext>
            </a:extLst>
          </p:cNvPr>
          <p:cNvSpPr/>
          <p:nvPr/>
        </p:nvSpPr>
        <p:spPr>
          <a:xfrm>
            <a:off x="6874248" y="5921040"/>
            <a:ext cx="1485099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KESISTEMAN YANG TERINTEGRASI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: Top Corners Rounded 45">
            <a:extLst>
              <a:ext uri="{FF2B5EF4-FFF2-40B4-BE49-F238E27FC236}">
                <a16:creationId xmlns:a16="http://schemas.microsoft.com/office/drawing/2014/main" id="{BCCDA6C8-8FF8-4FB3-9664-881C5753ABB1}"/>
              </a:ext>
            </a:extLst>
          </p:cNvPr>
          <p:cNvSpPr/>
          <p:nvPr/>
        </p:nvSpPr>
        <p:spPr>
          <a:xfrm>
            <a:off x="8423190" y="5921040"/>
            <a:ext cx="1227354" cy="365760"/>
          </a:xfrm>
          <a:prstGeom prst="round2Same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ORGANISASI YANG GESIT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Slide Number Placeholder 4">
            <a:extLst>
              <a:ext uri="{FF2B5EF4-FFF2-40B4-BE49-F238E27FC236}">
                <a16:creationId xmlns:a16="http://schemas.microsoft.com/office/drawing/2014/main" id="{F9FBACED-9CEB-402C-88DB-CE5CFBEFC676}"/>
              </a:ext>
            </a:extLst>
          </p:cNvPr>
          <p:cNvSpPr txBox="1">
            <a:spLocks/>
          </p:cNvSpPr>
          <p:nvPr/>
        </p:nvSpPr>
        <p:spPr>
          <a:xfrm>
            <a:off x="-2211578" y="64494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2286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286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0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716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02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algn="l" defTabSz="2286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5DD5E2-E485-9044-9CF3-EFEBFC21A2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28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37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9" y="874568"/>
            <a:ext cx="10514916" cy="54842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SASARAN KINERJA </a:t>
            </a:r>
            <a:r>
              <a:rPr lang="en-US" b="1"/>
              <a:t>UTAMA 2022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53374"/>
            <a:ext cx="10260932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Berdasarkan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RUPS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pada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hari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Jumat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tanggal</a:t>
            </a:r>
            <a:r>
              <a:rPr kumimoji="0" lang="en-US" sz="21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28 </a:t>
            </a:r>
            <a:r>
              <a:rPr kumimoji="0" lang="en-US" sz="2133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Januari</a:t>
            </a:r>
            <a:r>
              <a:rPr kumimoji="0" lang="en-US" sz="21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2022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perihal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Persetujuan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Pengesahan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Rencana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Kerja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Anggaran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Perusahaan (RKAP</a:t>
            </a:r>
            <a:r>
              <a:rPr kumimoji="0" lang="en-US" sz="21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2022 PT </a:t>
            </a:r>
            <a:r>
              <a:rPr kumimoji="0" lang="en-US" sz="2133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Sucofindo</a:t>
            </a: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kumimoji="0" lang="en-US" sz="2133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Persero</a:t>
            </a:r>
            <a:r>
              <a:rPr kumimoji="0" lang="en-US" sz="21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79C48FB7-C330-4576-A2E5-07D610D87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" t="1807" r="14517"/>
          <a:stretch>
            <a:fillRect/>
          </a:stretch>
        </p:blipFill>
        <p:spPr>
          <a:xfrm>
            <a:off x="762758" y="3877937"/>
            <a:ext cx="1672708" cy="1469392"/>
          </a:xfrm>
          <a:custGeom>
            <a:avLst/>
            <a:gdLst>
              <a:gd name="connsiteX0" fmla="*/ 275529 w 1254613"/>
              <a:gd name="connsiteY0" fmla="*/ 0 h 1102115"/>
              <a:gd name="connsiteX1" fmla="*/ 979084 w 1254613"/>
              <a:gd name="connsiteY1" fmla="*/ 0 h 1102115"/>
              <a:gd name="connsiteX2" fmla="*/ 1254613 w 1254613"/>
              <a:gd name="connsiteY2" fmla="*/ 551058 h 1102115"/>
              <a:gd name="connsiteX3" fmla="*/ 979084 w 1254613"/>
              <a:gd name="connsiteY3" fmla="*/ 1102115 h 1102115"/>
              <a:gd name="connsiteX4" fmla="*/ 275529 w 1254613"/>
              <a:gd name="connsiteY4" fmla="*/ 1102115 h 1102115"/>
              <a:gd name="connsiteX5" fmla="*/ 0 w 1254613"/>
              <a:gd name="connsiteY5" fmla="*/ 551058 h 110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4613" h="1102115">
                <a:moveTo>
                  <a:pt x="275529" y="0"/>
                </a:moveTo>
                <a:lnTo>
                  <a:pt x="979084" y="0"/>
                </a:lnTo>
                <a:lnTo>
                  <a:pt x="1254613" y="551058"/>
                </a:lnTo>
                <a:lnTo>
                  <a:pt x="979084" y="1102115"/>
                </a:lnTo>
                <a:lnTo>
                  <a:pt x="275529" y="1102115"/>
                </a:lnTo>
                <a:lnTo>
                  <a:pt x="0" y="551058"/>
                </a:lnTo>
                <a:close/>
              </a:path>
            </a:pathLst>
          </a:custGeom>
        </p:spPr>
      </p:pic>
      <p:sp>
        <p:nvSpPr>
          <p:cNvPr id="61" name="Hexagon 60">
            <a:extLst>
              <a:ext uri="{FF2B5EF4-FFF2-40B4-BE49-F238E27FC236}">
                <a16:creationId xmlns:a16="http://schemas.microsoft.com/office/drawing/2014/main" id="{012733D3-7B2C-4216-9917-EC16D387FB3A}"/>
              </a:ext>
            </a:extLst>
          </p:cNvPr>
          <p:cNvSpPr/>
          <p:nvPr/>
        </p:nvSpPr>
        <p:spPr>
          <a:xfrm>
            <a:off x="3829964" y="3095744"/>
            <a:ext cx="1672708" cy="1469392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Hexagon 61">
            <a:extLst>
              <a:ext uri="{FF2B5EF4-FFF2-40B4-BE49-F238E27FC236}">
                <a16:creationId xmlns:a16="http://schemas.microsoft.com/office/drawing/2014/main" id="{D6D8A7FD-E3DD-47E0-A663-4043A22DF517}"/>
              </a:ext>
            </a:extLst>
          </p:cNvPr>
          <p:cNvSpPr/>
          <p:nvPr/>
        </p:nvSpPr>
        <p:spPr>
          <a:xfrm>
            <a:off x="3829964" y="4674089"/>
            <a:ext cx="1672708" cy="1469392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Hexagon 62">
            <a:extLst>
              <a:ext uri="{FF2B5EF4-FFF2-40B4-BE49-F238E27FC236}">
                <a16:creationId xmlns:a16="http://schemas.microsoft.com/office/drawing/2014/main" id="{233A677A-E267-4F01-BAC4-5CF58632703F}"/>
              </a:ext>
            </a:extLst>
          </p:cNvPr>
          <p:cNvSpPr/>
          <p:nvPr/>
        </p:nvSpPr>
        <p:spPr>
          <a:xfrm>
            <a:off x="5213166" y="2306200"/>
            <a:ext cx="1672708" cy="1469392"/>
          </a:xfrm>
          <a:prstGeom prst="hexago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Hexagon 63">
            <a:extLst>
              <a:ext uri="{FF2B5EF4-FFF2-40B4-BE49-F238E27FC236}">
                <a16:creationId xmlns:a16="http://schemas.microsoft.com/office/drawing/2014/main" id="{AE9CFEB5-C9B2-4362-A780-C85B37045FD6}"/>
              </a:ext>
            </a:extLst>
          </p:cNvPr>
          <p:cNvSpPr/>
          <p:nvPr/>
        </p:nvSpPr>
        <p:spPr>
          <a:xfrm>
            <a:off x="8007997" y="3867213"/>
            <a:ext cx="1672708" cy="1469392"/>
          </a:xfrm>
          <a:prstGeom prst="hexag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Hexagon 64">
            <a:extLst>
              <a:ext uri="{FF2B5EF4-FFF2-40B4-BE49-F238E27FC236}">
                <a16:creationId xmlns:a16="http://schemas.microsoft.com/office/drawing/2014/main" id="{898A5AC1-BE14-4C15-AF18-E7016242BC9A}"/>
              </a:ext>
            </a:extLst>
          </p:cNvPr>
          <p:cNvSpPr/>
          <p:nvPr/>
        </p:nvSpPr>
        <p:spPr>
          <a:xfrm>
            <a:off x="6628534" y="4655071"/>
            <a:ext cx="1672708" cy="1469392"/>
          </a:xfrm>
          <a:prstGeom prst="hexag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Hexagon 65">
            <a:extLst>
              <a:ext uri="{FF2B5EF4-FFF2-40B4-BE49-F238E27FC236}">
                <a16:creationId xmlns:a16="http://schemas.microsoft.com/office/drawing/2014/main" id="{828904E3-D136-4BBF-B077-F222CACA46BF}"/>
              </a:ext>
            </a:extLst>
          </p:cNvPr>
          <p:cNvSpPr/>
          <p:nvPr/>
        </p:nvSpPr>
        <p:spPr>
          <a:xfrm>
            <a:off x="6612450" y="3089680"/>
            <a:ext cx="1672708" cy="1469392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BA5971-6144-41D4-B424-C2C2FFBE3AA6}"/>
              </a:ext>
            </a:extLst>
          </p:cNvPr>
          <p:cNvSpPr txBox="1"/>
          <p:nvPr/>
        </p:nvSpPr>
        <p:spPr>
          <a:xfrm>
            <a:off x="5451847" y="2312476"/>
            <a:ext cx="1227516" cy="62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Pendapatan</a:t>
            </a:r>
            <a:endParaRPr kumimoji="0" lang="en-US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Operasi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3BEF795-62A4-433A-99BA-07F16C81FE95}"/>
              </a:ext>
            </a:extLst>
          </p:cNvPr>
          <p:cNvSpPr txBox="1"/>
          <p:nvPr/>
        </p:nvSpPr>
        <p:spPr>
          <a:xfrm>
            <a:off x="4170219" y="3151651"/>
            <a:ext cx="1031436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Net Profit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298CA8-BBA7-4B47-8C5D-7603380F628F}"/>
              </a:ext>
            </a:extLst>
          </p:cNvPr>
          <p:cNvSpPr txBox="1"/>
          <p:nvPr/>
        </p:nvSpPr>
        <p:spPr>
          <a:xfrm>
            <a:off x="6748837" y="3109990"/>
            <a:ext cx="1424859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Operating Cashflow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A7B065D-7196-455C-8F1A-2609E8704C51}"/>
              </a:ext>
            </a:extLst>
          </p:cNvPr>
          <p:cNvSpPr txBox="1"/>
          <p:nvPr/>
        </p:nvSpPr>
        <p:spPr>
          <a:xfrm>
            <a:off x="6897171" y="4644745"/>
            <a:ext cx="1160261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Collection Period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74F080E-9059-46C3-A104-E26DF790A053}"/>
              </a:ext>
            </a:extLst>
          </p:cNvPr>
          <p:cNvSpPr txBox="1"/>
          <p:nvPr/>
        </p:nvSpPr>
        <p:spPr>
          <a:xfrm>
            <a:off x="8399500" y="3888057"/>
            <a:ext cx="857542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EBITDA</a:t>
            </a:r>
            <a:endParaRPr kumimoji="0" lang="en-US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3E24CE7-FB26-48ED-BDBE-2C0B809133BA}"/>
              </a:ext>
            </a:extLst>
          </p:cNvPr>
          <p:cNvSpPr txBox="1"/>
          <p:nvPr/>
        </p:nvSpPr>
        <p:spPr>
          <a:xfrm>
            <a:off x="5417661" y="2926666"/>
            <a:ext cx="1241045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</a:t>
            </a: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3,12T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DDD6A19-6F78-4D48-A6C0-C85588ED3B5C}"/>
              </a:ext>
            </a:extLst>
          </p:cNvPr>
          <p:cNvSpPr txBox="1"/>
          <p:nvPr/>
        </p:nvSpPr>
        <p:spPr>
          <a:xfrm>
            <a:off x="3893510" y="3623050"/>
            <a:ext cx="1545616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</a:t>
            </a: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378,5 </a:t>
            </a:r>
            <a:r>
              <a:rPr kumimoji="0" lang="en-US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9B6D72E-7692-4668-9E2C-70310A81DFC9}"/>
              </a:ext>
            </a:extLst>
          </p:cNvPr>
          <p:cNvSpPr txBox="1"/>
          <p:nvPr/>
        </p:nvSpPr>
        <p:spPr>
          <a:xfrm>
            <a:off x="6970396" y="5254895"/>
            <a:ext cx="995785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58 Hari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19BCF2-0F09-448C-8BD4-A59AC566BD85}"/>
              </a:ext>
            </a:extLst>
          </p:cNvPr>
          <p:cNvSpPr txBox="1"/>
          <p:nvPr/>
        </p:nvSpPr>
        <p:spPr>
          <a:xfrm>
            <a:off x="8307733" y="4414709"/>
            <a:ext cx="1045479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684,3M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9FA0DCB5-F0A8-47A2-92B6-8FED6E0C1A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8" b="1762"/>
          <a:stretch>
            <a:fillRect/>
          </a:stretch>
        </p:blipFill>
        <p:spPr>
          <a:xfrm>
            <a:off x="9711868" y="3887028"/>
            <a:ext cx="1672708" cy="1469392"/>
          </a:xfrm>
          <a:custGeom>
            <a:avLst/>
            <a:gdLst>
              <a:gd name="connsiteX0" fmla="*/ 275529 w 1254613"/>
              <a:gd name="connsiteY0" fmla="*/ 0 h 1102115"/>
              <a:gd name="connsiteX1" fmla="*/ 979084 w 1254613"/>
              <a:gd name="connsiteY1" fmla="*/ 0 h 1102115"/>
              <a:gd name="connsiteX2" fmla="*/ 1254613 w 1254613"/>
              <a:gd name="connsiteY2" fmla="*/ 551058 h 1102115"/>
              <a:gd name="connsiteX3" fmla="*/ 979084 w 1254613"/>
              <a:gd name="connsiteY3" fmla="*/ 1102115 h 1102115"/>
              <a:gd name="connsiteX4" fmla="*/ 275529 w 1254613"/>
              <a:gd name="connsiteY4" fmla="*/ 1102115 h 1102115"/>
              <a:gd name="connsiteX5" fmla="*/ 0 w 1254613"/>
              <a:gd name="connsiteY5" fmla="*/ 551058 h 1102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4613" h="1102115">
                <a:moveTo>
                  <a:pt x="275529" y="0"/>
                </a:moveTo>
                <a:lnTo>
                  <a:pt x="979084" y="0"/>
                </a:lnTo>
                <a:lnTo>
                  <a:pt x="1254613" y="551058"/>
                </a:lnTo>
                <a:lnTo>
                  <a:pt x="979084" y="1102115"/>
                </a:lnTo>
                <a:lnTo>
                  <a:pt x="275529" y="1102115"/>
                </a:lnTo>
                <a:lnTo>
                  <a:pt x="0" y="551058"/>
                </a:lnTo>
                <a:close/>
              </a:path>
            </a:pathLst>
          </a:custGeom>
        </p:spPr>
      </p:pic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952CB20A-5AC8-4809-9D14-E1A1E7E97A92}"/>
              </a:ext>
            </a:extLst>
          </p:cNvPr>
          <p:cNvSpPr/>
          <p:nvPr/>
        </p:nvSpPr>
        <p:spPr>
          <a:xfrm>
            <a:off x="5621152" y="3436297"/>
            <a:ext cx="200978" cy="225683"/>
          </a:xfrm>
          <a:prstGeom prst="triangl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386392B-D4BC-467C-A5F4-B46F5364794E}"/>
              </a:ext>
            </a:extLst>
          </p:cNvPr>
          <p:cNvSpPr/>
          <p:nvPr/>
        </p:nvSpPr>
        <p:spPr>
          <a:xfrm>
            <a:off x="4255339" y="4191519"/>
            <a:ext cx="200978" cy="225683"/>
          </a:xfrm>
          <a:prstGeom prst="triangl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36732E1-7CF1-44C5-9EF2-7556F296FB08}"/>
              </a:ext>
            </a:extLst>
          </p:cNvPr>
          <p:cNvSpPr txBox="1"/>
          <p:nvPr/>
        </p:nvSpPr>
        <p:spPr>
          <a:xfrm>
            <a:off x="6911854" y="3824375"/>
            <a:ext cx="1107996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233,6 M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Hexagon 101">
            <a:extLst>
              <a:ext uri="{FF2B5EF4-FFF2-40B4-BE49-F238E27FC236}">
                <a16:creationId xmlns:a16="http://schemas.microsoft.com/office/drawing/2014/main" id="{3B5C5B7E-A265-4EE8-BD24-A48AD5776A46}"/>
              </a:ext>
            </a:extLst>
          </p:cNvPr>
          <p:cNvSpPr/>
          <p:nvPr/>
        </p:nvSpPr>
        <p:spPr>
          <a:xfrm>
            <a:off x="5240241" y="3887028"/>
            <a:ext cx="1672708" cy="1469392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E690D99-AABC-4B5A-95B6-593BA8CA10CE}"/>
              </a:ext>
            </a:extLst>
          </p:cNvPr>
          <p:cNvSpPr txBox="1"/>
          <p:nvPr/>
        </p:nvSpPr>
        <p:spPr>
          <a:xfrm>
            <a:off x="4111837" y="4708698"/>
            <a:ext cx="1040285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Total </a:t>
            </a:r>
            <a:r>
              <a:rPr kumimoji="0" lang="en-US" sz="1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Aset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6FDC84-109B-446F-BAA4-2B99995F83D6}"/>
              </a:ext>
            </a:extLst>
          </p:cNvPr>
          <p:cNvSpPr txBox="1"/>
          <p:nvPr/>
        </p:nvSpPr>
        <p:spPr>
          <a:xfrm>
            <a:off x="3960579" y="5180097"/>
            <a:ext cx="1303563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</a:t>
            </a: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4,51 </a:t>
            </a:r>
            <a:r>
              <a:rPr kumimoji="0" lang="en-US" sz="21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Hexagon 105">
            <a:extLst>
              <a:ext uri="{FF2B5EF4-FFF2-40B4-BE49-F238E27FC236}">
                <a16:creationId xmlns:a16="http://schemas.microsoft.com/office/drawing/2014/main" id="{6EFA4573-2FAE-4891-83F4-1F115BF207F7}"/>
              </a:ext>
            </a:extLst>
          </p:cNvPr>
          <p:cNvSpPr/>
          <p:nvPr/>
        </p:nvSpPr>
        <p:spPr>
          <a:xfrm>
            <a:off x="2487104" y="3877937"/>
            <a:ext cx="1672708" cy="1469392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780920E-D06B-4035-961E-23E86CD1CE2F}"/>
              </a:ext>
            </a:extLst>
          </p:cNvPr>
          <p:cNvSpPr txBox="1"/>
          <p:nvPr/>
        </p:nvSpPr>
        <p:spPr>
          <a:xfrm>
            <a:off x="2769930" y="3850771"/>
            <a:ext cx="1107057" cy="62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Total Investasi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0A34065-807E-4BF5-B63D-E42514DF655E}"/>
              </a:ext>
            </a:extLst>
          </p:cNvPr>
          <p:cNvSpPr txBox="1"/>
          <p:nvPr/>
        </p:nvSpPr>
        <p:spPr>
          <a:xfrm>
            <a:off x="2550653" y="4405243"/>
            <a:ext cx="1545616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</a:t>
            </a: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164,4 M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Isosceles Triangle 108">
            <a:extLst>
              <a:ext uri="{FF2B5EF4-FFF2-40B4-BE49-F238E27FC236}">
                <a16:creationId xmlns:a16="http://schemas.microsoft.com/office/drawing/2014/main" id="{1F5554B5-D19F-4B85-9FAA-57E3637B3CC3}"/>
              </a:ext>
            </a:extLst>
          </p:cNvPr>
          <p:cNvSpPr/>
          <p:nvPr/>
        </p:nvSpPr>
        <p:spPr>
          <a:xfrm>
            <a:off x="2912480" y="4973712"/>
            <a:ext cx="200978" cy="225683"/>
          </a:xfrm>
          <a:prstGeom prst="triangl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6BA856C-F2B1-43B7-B437-AE3209DF0CDB}"/>
              </a:ext>
            </a:extLst>
          </p:cNvPr>
          <p:cNvSpPr txBox="1"/>
          <p:nvPr/>
        </p:nvSpPr>
        <p:spPr>
          <a:xfrm>
            <a:off x="5872768" y="3443806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16,9%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8540A05-E44C-4A90-8225-DC5B6A438960}"/>
              </a:ext>
            </a:extLst>
          </p:cNvPr>
          <p:cNvSpPr txBox="1"/>
          <p:nvPr/>
        </p:nvSpPr>
        <p:spPr>
          <a:xfrm>
            <a:off x="4431609" y="416735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78,0%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6A263FA-2DBE-406D-A5C8-E743593E2DB6}"/>
              </a:ext>
            </a:extLst>
          </p:cNvPr>
          <p:cNvSpPr txBox="1"/>
          <p:nvPr/>
        </p:nvSpPr>
        <p:spPr>
          <a:xfrm>
            <a:off x="4411468" y="575155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14,1%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938971E-2F3C-4C73-AA5D-1ED270D1A8BF}"/>
              </a:ext>
            </a:extLst>
          </p:cNvPr>
          <p:cNvSpPr txBox="1"/>
          <p:nvPr/>
        </p:nvSpPr>
        <p:spPr>
          <a:xfrm>
            <a:off x="3090025" y="4970965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88,6%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Isosceles Triangle 114">
            <a:extLst>
              <a:ext uri="{FF2B5EF4-FFF2-40B4-BE49-F238E27FC236}">
                <a16:creationId xmlns:a16="http://schemas.microsoft.com/office/drawing/2014/main" id="{B38CD47D-7E1E-4441-8F02-BE042C6A59D9}"/>
              </a:ext>
            </a:extLst>
          </p:cNvPr>
          <p:cNvSpPr/>
          <p:nvPr/>
        </p:nvSpPr>
        <p:spPr>
          <a:xfrm>
            <a:off x="8399900" y="4950014"/>
            <a:ext cx="200978" cy="225683"/>
          </a:xfrm>
          <a:prstGeom prst="triangl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8EA0F62-C916-4FEB-93A2-340280A2522A}"/>
              </a:ext>
            </a:extLst>
          </p:cNvPr>
          <p:cNvSpPr txBox="1"/>
          <p:nvPr/>
        </p:nvSpPr>
        <p:spPr>
          <a:xfrm>
            <a:off x="8621178" y="494261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47,0%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3F4A92F-A56C-4306-BB00-CB556755F75C}"/>
              </a:ext>
            </a:extLst>
          </p:cNvPr>
          <p:cNvSpPr/>
          <p:nvPr/>
        </p:nvSpPr>
        <p:spPr>
          <a:xfrm>
            <a:off x="5310344" y="2264956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AD3D43C-49EC-43F3-A9DA-4A3DE6EAD2AE}"/>
              </a:ext>
            </a:extLst>
          </p:cNvPr>
          <p:cNvSpPr/>
          <p:nvPr/>
        </p:nvSpPr>
        <p:spPr>
          <a:xfrm>
            <a:off x="3953580" y="3055363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A4D7BC8-DC87-476F-84F9-7EDE474FF665}"/>
              </a:ext>
            </a:extLst>
          </p:cNvPr>
          <p:cNvSpPr/>
          <p:nvPr/>
        </p:nvSpPr>
        <p:spPr>
          <a:xfrm>
            <a:off x="6798649" y="309336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71D697A-6948-4B00-B3C2-B73C36A885E3}"/>
              </a:ext>
            </a:extLst>
          </p:cNvPr>
          <p:cNvSpPr/>
          <p:nvPr/>
        </p:nvSpPr>
        <p:spPr>
          <a:xfrm>
            <a:off x="2702792" y="3837556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E4A6E47-DFCE-4DF3-9409-AE1B140EE209}"/>
              </a:ext>
            </a:extLst>
          </p:cNvPr>
          <p:cNvSpPr/>
          <p:nvPr/>
        </p:nvSpPr>
        <p:spPr>
          <a:xfrm>
            <a:off x="5484568" y="3850771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2E5087C-1F6A-4239-9FF7-723D2CE77C18}"/>
              </a:ext>
            </a:extLst>
          </p:cNvPr>
          <p:cNvSpPr/>
          <p:nvPr/>
        </p:nvSpPr>
        <p:spPr>
          <a:xfrm>
            <a:off x="8251513" y="3838784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8F47979E-7BEA-497B-AB17-3A9CA5BC309F}"/>
              </a:ext>
            </a:extLst>
          </p:cNvPr>
          <p:cNvSpPr/>
          <p:nvPr/>
        </p:nvSpPr>
        <p:spPr>
          <a:xfrm>
            <a:off x="3915303" y="4763715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D270E68-2C47-42D6-9007-0D2A8C52D654}"/>
              </a:ext>
            </a:extLst>
          </p:cNvPr>
          <p:cNvSpPr/>
          <p:nvPr/>
        </p:nvSpPr>
        <p:spPr>
          <a:xfrm>
            <a:off x="6829813" y="4642292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C984A7-C710-4677-82DD-A79833A8D88F}"/>
              </a:ext>
            </a:extLst>
          </p:cNvPr>
          <p:cNvSpPr txBox="1"/>
          <p:nvPr/>
        </p:nvSpPr>
        <p:spPr>
          <a:xfrm>
            <a:off x="5717344" y="3923836"/>
            <a:ext cx="697628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BOPO</a:t>
            </a:r>
            <a:endParaRPr kumimoji="0" lang="id-ID" sz="1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B76F71A-63EF-4CE4-ACA1-102BB8D4EFA9}"/>
              </a:ext>
            </a:extLst>
          </p:cNvPr>
          <p:cNvSpPr txBox="1"/>
          <p:nvPr/>
        </p:nvSpPr>
        <p:spPr>
          <a:xfrm>
            <a:off x="5612768" y="4395235"/>
            <a:ext cx="867546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86,1%</a:t>
            </a:r>
            <a:endParaRPr kumimoji="0" lang="id-ID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AFD58D-16FA-418F-A02E-97DCC46BDC13}"/>
              </a:ext>
            </a:extLst>
          </p:cNvPr>
          <p:cNvSpPr txBox="1"/>
          <p:nvPr/>
        </p:nvSpPr>
        <p:spPr>
          <a:xfrm>
            <a:off x="5505104" y="4966689"/>
            <a:ext cx="116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Efisiensi 5,2%</a:t>
            </a:r>
            <a:endParaRPr kumimoji="0" lang="en-ID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5942DD2E-440D-49F7-A8F4-83288696205B}"/>
              </a:ext>
            </a:extLst>
          </p:cNvPr>
          <p:cNvSpPr/>
          <p:nvPr/>
        </p:nvSpPr>
        <p:spPr>
          <a:xfrm>
            <a:off x="4273083" y="5751551"/>
            <a:ext cx="200978" cy="225683"/>
          </a:xfrm>
          <a:prstGeom prst="triangl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Slide Number Placeholder 4">
            <a:extLst>
              <a:ext uri="{FF2B5EF4-FFF2-40B4-BE49-F238E27FC236}">
                <a16:creationId xmlns:a16="http://schemas.microsoft.com/office/drawing/2014/main" id="{95C2D763-C9CE-41E6-A4AA-0F49F2054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211578" y="6449449"/>
            <a:ext cx="2743200" cy="365125"/>
          </a:xfrm>
        </p:spPr>
        <p:txBody>
          <a:bodyPr/>
          <a:lstStyle/>
          <a:p>
            <a:pPr marL="0" marR="0" lvl="0" indent="0" algn="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5DD5E2-E485-9044-9CF3-EFEBFC21A2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2286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3246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Custom Design</vt:lpstr>
      <vt:lpstr>1_Office Theme</vt:lpstr>
      <vt:lpstr>SASARAN 2022</vt:lpstr>
      <vt:lpstr>KERANGKA STRATEGI 2022</vt:lpstr>
      <vt:lpstr>SASARAN KINERJA UTAMA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SASARAN 2022</dc:title>
  <dc:creator>User</dc:creator>
  <cp:lastModifiedBy>User</cp:lastModifiedBy>
  <cp:revision>1</cp:revision>
  <dcterms:created xsi:type="dcterms:W3CDTF">2022-11-18T03:10:42Z</dcterms:created>
  <dcterms:modified xsi:type="dcterms:W3CDTF">2022-11-18T03:11:32Z</dcterms:modified>
</cp:coreProperties>
</file>